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1" r:id="rId2"/>
    <p:sldId id="257" r:id="rId3"/>
    <p:sldId id="304" r:id="rId4"/>
    <p:sldId id="277" r:id="rId5"/>
    <p:sldId id="282" r:id="rId6"/>
    <p:sldId id="308" r:id="rId7"/>
    <p:sldId id="309" r:id="rId8"/>
    <p:sldId id="320" r:id="rId9"/>
    <p:sldId id="313" r:id="rId10"/>
    <p:sldId id="314" r:id="rId11"/>
    <p:sldId id="311" r:id="rId12"/>
    <p:sldId id="312" r:id="rId13"/>
    <p:sldId id="315" r:id="rId14"/>
    <p:sldId id="316" r:id="rId15"/>
    <p:sldId id="317" r:id="rId16"/>
    <p:sldId id="307" r:id="rId17"/>
    <p:sldId id="318" r:id="rId18"/>
    <p:sldId id="319" r:id="rId19"/>
    <p:sldId id="321" r:id="rId20"/>
    <p:sldId id="283" r:id="rId21"/>
    <p:sldId id="322" r:id="rId22"/>
    <p:sldId id="323" r:id="rId23"/>
    <p:sldId id="324" r:id="rId24"/>
    <p:sldId id="300" r:id="rId25"/>
    <p:sldId id="32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40"/>
    <p:restoredTop sz="96197"/>
  </p:normalViewPr>
  <p:slideViewPr>
    <p:cSldViewPr snapToGrid="0">
      <p:cViewPr varScale="1">
        <p:scale>
          <a:sx n="78" d="100"/>
          <a:sy n="78" d="100"/>
        </p:scale>
        <p:origin x="19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125B-26D6-843F-72BD-8789015DE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E2672-8D4F-608B-8C5B-4B225C570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827BE-98FC-0A6C-FD7C-0098632E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10C07-E56B-C1BE-F905-73845F53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BBE09-E4D3-F01B-2269-519262C2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097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064B-5088-B73B-FC21-93D4B3F9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20279-BB2D-7C34-ACC9-B91657641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710A-C6FF-215D-8E1D-8F76BB2C7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09AD0-875B-D388-0677-75F08E0F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F52D7-680B-1684-AF5C-091C234D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92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B866E5-EE8B-21C2-3A44-C7E1F7509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E1CE7-25D7-43A2-3267-E09760B7B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20AD1-6350-2948-8821-548B5F3F6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185CA-43BC-24A8-D479-840127B3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86CDB-18D6-8D44-7806-94089BEB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77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7B45-5C29-AE76-FFDB-7C09A4D8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1B0ED-5F3E-4A81-C641-CD84A07F9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49CD3-034B-7B59-BE9A-3D38CB71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FEF7F-D8B8-931B-4D0C-C83AA908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7387C-2999-8044-8704-3258702B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87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1FF3-56A9-A595-6013-F5196BA6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154A8-5557-D0CC-790C-5124C231C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D9599-C732-D077-0FB8-3CCE8F28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A824-B7C5-1330-68E7-A9C25D30B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57DA9-C059-1161-1B14-753F8FFE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28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F1C0-E400-BC91-CE12-402919CF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7AE03-B103-FDF9-E664-F3735989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59D96-4B89-8BF1-345F-E982977A8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F51E2-804E-8866-AD8A-D9EC31EA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126A0-0863-3A3B-1F02-2D5D0081F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C5D75-1F53-5DAC-CF73-9B1F89E0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13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3F18-2A84-3686-3723-3789EBBB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2A4D5-C6A9-B8F9-D9D0-BFA32AF0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2A906-3976-7221-CE8A-B227B93EF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A61A3-4DFC-4CFE-D2F0-9E798EE95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DF3D8-6EE8-FF7D-D20B-0BB652961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CAFC0D-B3D8-502C-0317-FDF8ABA1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C51408-24CC-5617-2520-80745DB44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6DA0A-63EC-C864-3FD2-1C56BD314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32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C62C-000E-3D84-7B3E-6FC4B675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507E7-8163-83DF-0902-5337D221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739F7-D941-EC60-C28E-F70C7D0B6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23CFC-266A-0398-9A13-1D01D972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945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43549-70BA-738B-0D1F-2E460D99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651E01-7BEB-316C-87CD-AE0318850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2A1A1-A83A-792B-679E-7646D522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9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D71C-142D-9388-5294-B86BD2CC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1024-FD6E-9534-C357-4E4D3F842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74C50-1382-2C27-4D69-476229751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C0F85-34F4-71EC-C01E-49809601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B87C4-7854-5A50-641D-E3A38A2C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EDA40-B153-50C7-641B-008C027F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35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0E33E-7EA1-6BA3-3150-F5CDBC19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07756-B2F2-A993-31FE-3F2AF9997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547FD-6CC3-BE33-12B1-577663DCE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F4967-006C-22E7-0D01-20D739038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9D27-669C-A71D-F093-C88D7317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8FB81-0156-BD9D-0D4C-CE126371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80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C7DCBF-08C6-959E-1E65-34BE29A65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BA2EF-694D-9F40-6954-4194E6899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43BC9-7329-1479-82E7-B42DF23A5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87B4F-E34C-E348-B3BC-71EFC7679F62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EBA2E-D66F-5FFB-CA6B-8288CB3B8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F1AC2-7943-E81F-6E58-FE09FC6DE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BA99-8764-D04E-9345-DCFF1CAEAD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07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D930F-B537-0FC0-8D8A-088D964BF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GB" sz="7200" dirty="0"/>
              <a:t>KV6002 </a:t>
            </a:r>
            <a:br>
              <a:rPr lang="en-GB" sz="7200" dirty="0"/>
            </a:br>
            <a:r>
              <a:rPr lang="en-GB" sz="7200" dirty="0"/>
              <a:t>Week 2 – Planning &amp; Interviewing Clients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6CD0C-A80A-8066-401E-D150E8A6F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en-GB"/>
              <a:t>Dr Rebecca Nicholson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2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GB" sz="5400" dirty="0"/>
              <a:t>Gantt Chart – Positives / Negatives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B645-A050-0C5C-5FD0-4F264E25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5139054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Good overview.</a:t>
            </a:r>
          </a:p>
          <a:p>
            <a:pPr marL="0" indent="0">
              <a:buNone/>
            </a:pPr>
            <a:r>
              <a:rPr lang="en-GB" sz="2400" dirty="0"/>
              <a:t>Easy to see how long tasks take</a:t>
            </a:r>
          </a:p>
          <a:p>
            <a:pPr marL="0" indent="0">
              <a:buNone/>
            </a:pPr>
            <a:r>
              <a:rPr lang="en-GB" sz="2400" dirty="0"/>
              <a:t>Easy to see how they fit into overall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Time consuming to create.</a:t>
            </a:r>
          </a:p>
          <a:p>
            <a:pPr marL="0" indent="0">
              <a:buNone/>
            </a:pPr>
            <a:r>
              <a:rPr lang="en-GB" sz="2400" dirty="0"/>
              <a:t>Not easily alterable.</a:t>
            </a:r>
          </a:p>
          <a:p>
            <a:pPr marL="0" indent="0">
              <a:buNone/>
            </a:pPr>
            <a:r>
              <a:rPr lang="en-GB" sz="2400" dirty="0"/>
              <a:t>Difficult to see what assigned to who.</a:t>
            </a:r>
          </a:p>
        </p:txBody>
      </p:sp>
      <p:pic>
        <p:nvPicPr>
          <p:cNvPr id="4" name="Picture 2" descr="11 Gantt Chart Examples and Templates For Project Management">
            <a:extLst>
              <a:ext uri="{FF2B5EF4-FFF2-40B4-BE49-F238E27FC236}">
                <a16:creationId xmlns:a16="http://schemas.microsoft.com/office/drawing/2014/main" id="{1ED38D9A-FED3-1120-28C5-91A6E4B1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47" y="2384996"/>
            <a:ext cx="4723934" cy="365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46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Scrum Board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002330-C3EF-A23F-68C7-1AAEF804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265"/>
            <a:ext cx="5485050" cy="37716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Story – anything identified in your planning phase.</a:t>
            </a:r>
          </a:p>
          <a:p>
            <a:pPr marL="0" indent="0">
              <a:buNone/>
            </a:pPr>
            <a:r>
              <a:rPr lang="en-GB" dirty="0"/>
              <a:t>To Do – anything that makes the list of necessary requirements. </a:t>
            </a:r>
          </a:p>
          <a:p>
            <a:pPr marL="0" indent="0">
              <a:buNone/>
            </a:pPr>
            <a:r>
              <a:rPr lang="en-GB" dirty="0"/>
              <a:t>In Progress – what people are currently working on </a:t>
            </a:r>
          </a:p>
          <a:p>
            <a:pPr marL="0" indent="0">
              <a:buNone/>
            </a:pPr>
            <a:r>
              <a:rPr lang="en-GB" dirty="0"/>
              <a:t>To Verify – things done that need testing / other sign off</a:t>
            </a:r>
          </a:p>
          <a:p>
            <a:pPr marL="0" indent="0">
              <a:buNone/>
            </a:pPr>
            <a:r>
              <a:rPr lang="en-GB" dirty="0"/>
              <a:t>Done – completed tasks</a:t>
            </a:r>
          </a:p>
        </p:txBody>
      </p:sp>
      <p:pic>
        <p:nvPicPr>
          <p:cNvPr id="4098" name="Picture 2" descr="Scrum Board Example">
            <a:extLst>
              <a:ext uri="{FF2B5EF4-FFF2-40B4-BE49-F238E27FC236}">
                <a16:creationId xmlns:a16="http://schemas.microsoft.com/office/drawing/2014/main" id="{9D6FC11F-3AEA-52A7-7A38-9B348EED6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4" y="2405266"/>
            <a:ext cx="4672784" cy="340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40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GB" sz="5400" dirty="0"/>
              <a:t>Scrum Board – Positives / Negatives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002330-C3EF-A23F-68C7-1AAEF804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265"/>
            <a:ext cx="5485050" cy="37716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Good visual overview. </a:t>
            </a:r>
          </a:p>
          <a:p>
            <a:pPr marL="0" indent="0">
              <a:buNone/>
            </a:pPr>
            <a:r>
              <a:rPr lang="en-GB" dirty="0"/>
              <a:t>Very task based.</a:t>
            </a:r>
          </a:p>
          <a:p>
            <a:pPr marL="0" indent="0">
              <a:buNone/>
            </a:pPr>
            <a:r>
              <a:rPr lang="en-GB" dirty="0"/>
              <a:t>Easy to alter / amend.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Sometimes hard to see timescales.</a:t>
            </a:r>
          </a:p>
          <a:p>
            <a:pPr marL="0" indent="0">
              <a:buNone/>
            </a:pPr>
            <a:r>
              <a:rPr lang="en-GB" dirty="0"/>
              <a:t>Sometimes gets crowded. </a:t>
            </a:r>
          </a:p>
          <a:p>
            <a:pPr marL="0" indent="0">
              <a:buNone/>
            </a:pPr>
            <a:r>
              <a:rPr lang="en-GB" dirty="0"/>
              <a:t>Not always easy for ‘outsider’ to understand.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098" name="Picture 2" descr="Scrum Board Example">
            <a:extLst>
              <a:ext uri="{FF2B5EF4-FFF2-40B4-BE49-F238E27FC236}">
                <a16:creationId xmlns:a16="http://schemas.microsoft.com/office/drawing/2014/main" id="{9D6FC11F-3AEA-52A7-7A38-9B348EED6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4" y="2405266"/>
            <a:ext cx="4672784" cy="340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9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10268334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Kanban Board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002330-C3EF-A23F-68C7-1AAEF804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265"/>
            <a:ext cx="5485050" cy="3771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Requirements on the left.</a:t>
            </a:r>
          </a:p>
          <a:p>
            <a:pPr marL="0" indent="0">
              <a:buNone/>
            </a:pPr>
            <a:r>
              <a:rPr lang="en-GB" dirty="0"/>
              <a:t>Ready = agreed tasks </a:t>
            </a:r>
          </a:p>
          <a:p>
            <a:pPr marL="0" indent="0">
              <a:buNone/>
            </a:pPr>
            <a:r>
              <a:rPr lang="en-GB" dirty="0"/>
              <a:t>In progress = currently working on</a:t>
            </a:r>
          </a:p>
          <a:p>
            <a:pPr marL="0" indent="0">
              <a:buNone/>
            </a:pPr>
            <a:r>
              <a:rPr lang="en-GB" dirty="0"/>
              <a:t>Done = completed.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02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10268334" cy="1188950"/>
          </a:xfrm>
        </p:spPr>
        <p:txBody>
          <a:bodyPr anchor="b">
            <a:normAutofit fontScale="90000"/>
          </a:bodyPr>
          <a:lstStyle/>
          <a:p>
            <a:r>
              <a:rPr lang="en-GB" sz="5400" dirty="0"/>
              <a:t>Kanban Board – Positives / Negatives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002330-C3EF-A23F-68C7-1AAEF804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265"/>
            <a:ext cx="5485050" cy="37716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Good visual overview. </a:t>
            </a:r>
          </a:p>
          <a:p>
            <a:pPr marL="0" indent="0">
              <a:buNone/>
            </a:pPr>
            <a:r>
              <a:rPr lang="en-GB" dirty="0"/>
              <a:t>Very task based.</a:t>
            </a:r>
          </a:p>
          <a:p>
            <a:pPr marL="0" indent="0">
              <a:buNone/>
            </a:pPr>
            <a:r>
              <a:rPr lang="en-GB" dirty="0"/>
              <a:t>Easy to alter / amend.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Sometimes hard to see timescales.</a:t>
            </a:r>
          </a:p>
          <a:p>
            <a:pPr marL="0" indent="0">
              <a:buNone/>
            </a:pPr>
            <a:r>
              <a:rPr lang="en-GB" dirty="0"/>
              <a:t>Sometimes gets crowded. </a:t>
            </a:r>
          </a:p>
          <a:p>
            <a:pPr marL="0" indent="0">
              <a:buNone/>
            </a:pPr>
            <a:r>
              <a:rPr lang="en-GB" dirty="0"/>
              <a:t>Not always easy for ‘outsider’ to understand.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2" descr="software dev kanban board example">
            <a:extLst>
              <a:ext uri="{FF2B5EF4-FFF2-40B4-BE49-F238E27FC236}">
                <a16:creationId xmlns:a16="http://schemas.microsoft.com/office/drawing/2014/main" id="{9E5505D2-9139-8D09-D9AC-9E619B4A5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969" y="3388925"/>
            <a:ext cx="4680673" cy="214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301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10268334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Kanban vs Scrum?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002330-C3EF-A23F-68C7-1AAEF804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265"/>
            <a:ext cx="10069286" cy="37716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Scrum boards used for sprints</a:t>
            </a:r>
          </a:p>
          <a:p>
            <a:pPr marL="0" indent="0">
              <a:buNone/>
            </a:pPr>
            <a:r>
              <a:rPr lang="en-GB" dirty="0"/>
              <a:t>Kanban for a larger overview and has no fixed end.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Kanban stays throughout project.</a:t>
            </a:r>
          </a:p>
          <a:p>
            <a:pPr marL="0" indent="0">
              <a:buNone/>
            </a:pPr>
            <a:r>
              <a:rPr lang="en-GB" dirty="0" err="1"/>
              <a:t>Scrumboard</a:t>
            </a:r>
            <a:r>
              <a:rPr lang="en-GB" dirty="0"/>
              <a:t> cleared between sprints.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Team roles clearly defined in scrum.</a:t>
            </a:r>
          </a:p>
          <a:p>
            <a:pPr marL="0" indent="0">
              <a:buNone/>
            </a:pPr>
            <a:r>
              <a:rPr lang="en-GB" dirty="0"/>
              <a:t>Kanban allows for flexibility in their roles. </a:t>
            </a:r>
          </a:p>
        </p:txBody>
      </p:sp>
    </p:spTree>
    <p:extLst>
      <p:ext uri="{BB962C8B-B14F-4D97-AF65-F5344CB8AC3E}">
        <p14:creationId xmlns:p14="http://schemas.microsoft.com/office/powerpoint/2010/main" val="367690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890EF-9AA7-E8BE-A524-B8B77A4B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777496" cy="1128068"/>
          </a:xfrm>
        </p:spPr>
        <p:txBody>
          <a:bodyPr anchor="ctr">
            <a:normAutofit/>
          </a:bodyPr>
          <a:lstStyle/>
          <a:p>
            <a:r>
              <a:rPr lang="en-GB" sz="3700" b="1" dirty="0"/>
              <a:t>Personas</a:t>
            </a:r>
          </a:p>
        </p:txBody>
      </p:sp>
      <p:grpSp>
        <p:nvGrpSpPr>
          <p:cNvPr id="5138" name="Group 51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130" name="Rectangle 51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9" name="Rectangle 51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40" name="Rectangle 51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BB53-1FF7-0829-FA9F-2ACC4EB3C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795473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200" dirty="0"/>
              <a:t>What is the point?</a:t>
            </a: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8E456-A880-48C4-2837-16A18A2D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199" y="1554761"/>
            <a:ext cx="5622716" cy="37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4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10268334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Why Personas?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002330-C3EF-A23F-68C7-1AAEF804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265"/>
            <a:ext cx="10069286" cy="37716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Help to empathise with potential users.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Encourages us to see our users as people.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issues: </a:t>
            </a:r>
          </a:p>
          <a:p>
            <a:pPr>
              <a:buFontTx/>
              <a:buChar char="-"/>
            </a:pPr>
            <a:r>
              <a:rPr lang="en-GB" dirty="0"/>
              <a:t>One sided view</a:t>
            </a:r>
          </a:p>
          <a:p>
            <a:pPr>
              <a:buFontTx/>
              <a:buChar char="-"/>
            </a:pPr>
            <a:r>
              <a:rPr lang="en-GB" dirty="0"/>
              <a:t>Often quite stereotypical</a:t>
            </a:r>
          </a:p>
          <a:p>
            <a:pPr>
              <a:buFontTx/>
              <a:buChar char="-"/>
            </a:pPr>
            <a:r>
              <a:rPr lang="en-GB" dirty="0"/>
              <a:t>Can be biased </a:t>
            </a:r>
          </a:p>
          <a:p>
            <a:pPr>
              <a:buFontTx/>
              <a:buChar char="-"/>
            </a:pPr>
            <a:r>
              <a:rPr lang="en-GB" dirty="0"/>
              <a:t>Tend to be ‘static’ (Cutting and </a:t>
            </a:r>
            <a:r>
              <a:rPr lang="en-GB" dirty="0" err="1"/>
              <a:t>Hedenborg</a:t>
            </a:r>
            <a:r>
              <a:rPr lang="en-GB" dirty="0"/>
              <a:t> 2019)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7C5E3-97C6-0C04-8821-B37B193726EB}"/>
              </a:ext>
            </a:extLst>
          </p:cNvPr>
          <p:cNvSpPr txBox="1"/>
          <p:nvPr/>
        </p:nvSpPr>
        <p:spPr>
          <a:xfrm>
            <a:off x="162046" y="6455918"/>
            <a:ext cx="7037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(Cutting and </a:t>
            </a:r>
            <a:r>
              <a:rPr lang="en-GB" sz="120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Hedenborg</a:t>
            </a:r>
            <a:r>
              <a:rPr lang="en-GB" sz="120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2019 - Can Personas Speak? Biopolitics in Design Processes, DIS 2019)  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89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10268334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I know who I’m developing for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002330-C3EF-A23F-68C7-1AAEF804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265"/>
            <a:ext cx="10069286" cy="37716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Do you?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Imagine your organisation – how many people in that organisation are going to be using your system?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Managers? / Users? / Customers? / Auditors?</a:t>
            </a:r>
          </a:p>
          <a:p>
            <a:pPr marL="0" indent="0">
              <a:buNone/>
            </a:pPr>
            <a:r>
              <a:rPr lang="en-GB" dirty="0"/>
              <a:t>Are your managers all in the same department?</a:t>
            </a:r>
          </a:p>
          <a:p>
            <a:pPr marL="0" indent="0">
              <a:buNone/>
            </a:pPr>
            <a:r>
              <a:rPr lang="en-GB" dirty="0"/>
              <a:t>Are your end users all the same?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895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890EF-9AA7-E8BE-A524-B8B77A4B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777496" cy="1128068"/>
          </a:xfrm>
        </p:spPr>
        <p:txBody>
          <a:bodyPr anchor="ctr">
            <a:normAutofit/>
          </a:bodyPr>
          <a:lstStyle/>
          <a:p>
            <a:r>
              <a:rPr lang="en-GB" sz="3700" b="1" dirty="0"/>
              <a:t>Interviewing Clients</a:t>
            </a:r>
          </a:p>
        </p:txBody>
      </p:sp>
      <p:grpSp>
        <p:nvGrpSpPr>
          <p:cNvPr id="5138" name="Group 51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130" name="Rectangle 51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9" name="Rectangle 51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40" name="Rectangle 51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BB53-1FF7-0829-FA9F-2ACC4EB3C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795473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200" dirty="0"/>
              <a:t>Initial Meeting</a:t>
            </a:r>
          </a:p>
          <a:p>
            <a:pPr>
              <a:buFontTx/>
              <a:buChar char="-"/>
            </a:pPr>
            <a:r>
              <a:rPr lang="en-GB" sz="3200" dirty="0"/>
              <a:t>Be polite</a:t>
            </a:r>
          </a:p>
          <a:p>
            <a:pPr>
              <a:buFontTx/>
              <a:buChar char="-"/>
            </a:pPr>
            <a:r>
              <a:rPr lang="en-GB" sz="3200" dirty="0"/>
              <a:t>Ask open ended questions</a:t>
            </a:r>
          </a:p>
          <a:p>
            <a:pPr>
              <a:buFontTx/>
              <a:buChar char="-"/>
            </a:pPr>
            <a:r>
              <a:rPr lang="en-GB" sz="3200" dirty="0"/>
              <a:t>Take clear notes</a:t>
            </a:r>
          </a:p>
          <a:p>
            <a:pPr>
              <a:buFontTx/>
              <a:buChar char="-"/>
            </a:pPr>
            <a:r>
              <a:rPr lang="en-GB" sz="3200" dirty="0"/>
              <a:t>Ask for clarifications</a:t>
            </a:r>
          </a:p>
          <a:p>
            <a:pPr>
              <a:buFontTx/>
              <a:buChar char="-"/>
            </a:pPr>
            <a:r>
              <a:rPr lang="en-GB" sz="3200" dirty="0"/>
              <a:t>Make suggestions</a:t>
            </a: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uple of women sitting at a tab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FB1883D9-138E-41D5-D70A-930BF04D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23" y="1596502"/>
            <a:ext cx="5496539" cy="36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7294D-F52F-5F27-4B31-029D3E2F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GB" sz="4000" dirty="0"/>
              <a:t>KV6002 Team Project and Professionalism – Week 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BA32-8297-9809-7736-7179BB162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23820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>
                <a:latin typeface="Open Sans" panose="020B0606030504020204" pitchFamily="34" charset="0"/>
              </a:rPr>
              <a:t>Today I will: </a:t>
            </a:r>
          </a:p>
          <a:p>
            <a:pPr marL="0" indent="0">
              <a:buNone/>
            </a:pPr>
            <a:r>
              <a:rPr lang="en-GB" sz="2000" dirty="0">
                <a:latin typeface="Open Sans" panose="020B0606030504020204" pitchFamily="34" charset="0"/>
              </a:rPr>
              <a:t>1. Cover Planning Expectations</a:t>
            </a:r>
          </a:p>
          <a:p>
            <a:pPr marL="0" indent="0">
              <a:buNone/>
            </a:pPr>
            <a:r>
              <a:rPr lang="en-GB" sz="2000" dirty="0">
                <a:latin typeface="Open Sans" panose="020B0606030504020204" pitchFamily="34" charset="0"/>
              </a:rPr>
              <a:t>2. Give tips on interviewing clients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389,587 Group Project Images, Stock Photos &amp; Vectors | Shutterstock">
            <a:extLst>
              <a:ext uri="{FF2B5EF4-FFF2-40B4-BE49-F238E27FC236}">
                <a16:creationId xmlns:a16="http://schemas.microsoft.com/office/drawing/2014/main" id="{ADE9837E-3138-E1C6-1BFF-002CF0D97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r="6668" b="7871"/>
          <a:stretch/>
        </p:blipFill>
        <p:spPr bwMode="auto">
          <a:xfrm>
            <a:off x="5977788" y="1006027"/>
            <a:ext cx="5425410" cy="48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30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Open Ended 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B645-A050-0C5C-5FD0-4F264E25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fontScale="92500" lnSpcReduction="20000"/>
          </a:bodyPr>
          <a:lstStyle/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Require more than a yes / no answer</a:t>
            </a:r>
          </a:p>
          <a:p>
            <a:pPr marL="0" lvl="0" indent="0">
              <a:buNone/>
            </a:pPr>
            <a:r>
              <a:rPr lang="en-GB" sz="2000" dirty="0">
                <a:effectLst/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Try and kee</a:t>
            </a: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p them open in the initial interview.</a:t>
            </a:r>
          </a:p>
          <a:p>
            <a:pPr marL="0" lvl="0" indent="0">
              <a:buNone/>
            </a:pPr>
            <a:endParaRPr lang="en-GB" sz="2000" dirty="0">
              <a:effectLst/>
              <a:latin typeface="Azo Sans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Try and come up with a list of questions before going to the meeting. </a:t>
            </a:r>
          </a:p>
          <a:p>
            <a:pPr marL="0" lvl="0" indent="0">
              <a:buNone/>
            </a:pPr>
            <a:r>
              <a:rPr lang="en-GB" sz="2000" dirty="0">
                <a:effectLst/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Come up with </a:t>
            </a: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possible follow on questions / alternatives. </a:t>
            </a:r>
          </a:p>
          <a:p>
            <a:pPr marL="0" lvl="0" indent="0">
              <a:buNone/>
            </a:pPr>
            <a:endParaRPr lang="en-GB" sz="2000" dirty="0">
              <a:effectLst/>
              <a:latin typeface="Azo Sans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Examples are:</a:t>
            </a:r>
            <a:endParaRPr lang="en-GB" sz="2000" dirty="0">
              <a:effectLst/>
              <a:latin typeface="Azo Sans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What does the system need to do?</a:t>
            </a:r>
          </a:p>
          <a:p>
            <a:pPr marL="0" lvl="0" indent="0">
              <a:buNone/>
            </a:pPr>
            <a:r>
              <a:rPr lang="en-GB" sz="2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Who is likely to use the system?</a:t>
            </a:r>
          </a:p>
          <a:p>
            <a:pPr marL="0" lvl="0" indent="0">
              <a:buNone/>
            </a:pPr>
            <a:r>
              <a:rPr lang="en-GB" sz="20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What current alternatives do you use?</a:t>
            </a:r>
            <a:endParaRPr lang="en-GB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4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Clear Notes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B645-A050-0C5C-5FD0-4F264E25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GB" sz="2000" dirty="0">
                <a:effectLst/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You can ask your client</a:t>
            </a: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 if you can record them. </a:t>
            </a:r>
          </a:p>
          <a:p>
            <a:pPr lvl="0">
              <a:buFontTx/>
              <a:buChar char="-"/>
            </a:pPr>
            <a:r>
              <a:rPr lang="en-GB" sz="2000" dirty="0">
                <a:effectLst/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If you do this be careful what you do with the recording / where it is saved &amp; stored. </a:t>
            </a:r>
          </a:p>
          <a:p>
            <a:pPr lvl="0">
              <a:buFontTx/>
              <a:buChar char="-"/>
            </a:pPr>
            <a:endParaRPr lang="en-GB" sz="2000" dirty="0">
              <a:effectLst/>
              <a:latin typeface="Azo Sans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Alternatively – take detailed notes. </a:t>
            </a:r>
          </a:p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- Maybe pre-prepare something to write on that aligns to the questions you are asking them?</a:t>
            </a:r>
          </a:p>
        </p:txBody>
      </p:sp>
    </p:spTree>
    <p:extLst>
      <p:ext uri="{BB962C8B-B14F-4D97-AF65-F5344CB8AC3E}">
        <p14:creationId xmlns:p14="http://schemas.microsoft.com/office/powerpoint/2010/main" val="447811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Getting Clarification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B645-A050-0C5C-5FD0-4F264E25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GB" sz="2000" dirty="0">
                <a:effectLst/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Don’t leave if you’re unsure about what your client wants. </a:t>
            </a:r>
          </a:p>
          <a:p>
            <a:pPr marL="0" lvl="0" indent="0">
              <a:buNone/>
            </a:pPr>
            <a:endParaRPr lang="en-GB" sz="2000" dirty="0">
              <a:latin typeface="Azo Sans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Questions that might elicit good, clear responses are:</a:t>
            </a:r>
          </a:p>
          <a:p>
            <a:pPr lvl="0">
              <a:buFontTx/>
              <a:buChar char="-"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What are your minimum expectations for this system?</a:t>
            </a:r>
          </a:p>
          <a:p>
            <a:pPr lvl="0">
              <a:buFontTx/>
              <a:buChar char="-"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What do you need the system to do?</a:t>
            </a:r>
          </a:p>
          <a:p>
            <a:pPr lvl="0">
              <a:buFontTx/>
              <a:buChar char="-"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How will this system help solve the problem you have?</a:t>
            </a:r>
          </a:p>
        </p:txBody>
      </p:sp>
    </p:spTree>
    <p:extLst>
      <p:ext uri="{BB962C8B-B14F-4D97-AF65-F5344CB8AC3E}">
        <p14:creationId xmlns:p14="http://schemas.microsoft.com/office/powerpoint/2010/main" val="1783790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Making Suggestions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B645-A050-0C5C-5FD0-4F264E25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fontScale="85000" lnSpcReduction="20000"/>
          </a:bodyPr>
          <a:lstStyle/>
          <a:p>
            <a:pPr marL="0" lvl="0" indent="0">
              <a:buNone/>
            </a:pPr>
            <a:r>
              <a:rPr lang="en-GB" sz="2000" dirty="0">
                <a:effectLst/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Your client is the one who has the initial idea and you want to make them happy. </a:t>
            </a:r>
          </a:p>
          <a:p>
            <a:pPr marL="0" lvl="0" indent="0">
              <a:buNone/>
            </a:pPr>
            <a:endParaRPr lang="en-GB" sz="2000" dirty="0">
              <a:latin typeface="Azo Sans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GB" sz="2000" b="1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HOWEVER</a:t>
            </a: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:</a:t>
            </a:r>
          </a:p>
          <a:p>
            <a:pPr marL="0" lvl="0" indent="0">
              <a:buNone/>
            </a:pPr>
            <a:endParaRPr lang="en-GB" sz="2000" dirty="0">
              <a:latin typeface="Azo Sans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You have expertise – you’re likely the ones with the technical knowledge.</a:t>
            </a:r>
          </a:p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If what the client asks for isn’t possible – better to suggest an alternative than just say no.</a:t>
            </a:r>
          </a:p>
          <a:p>
            <a:pPr marL="0" lvl="0" indent="0">
              <a:buNone/>
            </a:pPr>
            <a:endParaRPr lang="en-GB" sz="2000" dirty="0">
              <a:latin typeface="Azo Sans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Clients are much more amenable to alternatives than they are to someone saying ‘that’s not possible’.</a:t>
            </a:r>
          </a:p>
          <a:p>
            <a:pPr marL="0" lvl="0" indent="0">
              <a:buNone/>
            </a:pPr>
            <a:endParaRPr lang="en-GB" sz="2000" dirty="0">
              <a:latin typeface="Azo Sans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Also – don’t be afraid to say ‘I don’t have the expertise for that’. </a:t>
            </a:r>
          </a:p>
          <a:p>
            <a:pPr marL="0" lvl="0" indent="0">
              <a:buNone/>
            </a:pPr>
            <a:r>
              <a:rPr lang="en-GB" sz="2000" dirty="0">
                <a:latin typeface="Azo Sans"/>
                <a:ea typeface="SimSun" panose="02010600030101010101" pitchFamily="2" charset="-122"/>
                <a:cs typeface="Calibri" panose="020F0502020204030204" pitchFamily="34" charset="0"/>
              </a:rPr>
              <a:t>Try not to promise what you can’t deliver.  </a:t>
            </a:r>
          </a:p>
        </p:txBody>
      </p:sp>
    </p:spTree>
    <p:extLst>
      <p:ext uri="{BB962C8B-B14F-4D97-AF65-F5344CB8AC3E}">
        <p14:creationId xmlns:p14="http://schemas.microsoft.com/office/powerpoint/2010/main" val="1274218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4EF05-7E09-C930-0BAC-DD0AB0B73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GB" sz="4800" dirty="0"/>
              <a:t>Week 3 expectations.</a:t>
            </a:r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94699-990A-7B79-079F-5F3AFE4E0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dirty="0"/>
              <a:t>As a </a:t>
            </a:r>
            <a:r>
              <a:rPr lang="en-GB" sz="2000" b="1" u="sng" dirty="0"/>
              <a:t>minimum </a:t>
            </a:r>
            <a:r>
              <a:rPr lang="en-GB" sz="2000" dirty="0"/>
              <a:t>you need to have:</a:t>
            </a:r>
          </a:p>
          <a:p>
            <a:pPr marL="0" indent="0">
              <a:buNone/>
            </a:pPr>
            <a:endParaRPr lang="en-GB" sz="2000" b="1" u="sng" dirty="0"/>
          </a:p>
          <a:p>
            <a:pPr marL="342900" indent="-342900">
              <a:buAutoNum type="arabicPeriod"/>
            </a:pPr>
            <a:r>
              <a:rPr lang="en-GB" sz="2000" dirty="0"/>
              <a:t>Met with your client</a:t>
            </a:r>
          </a:p>
          <a:p>
            <a:pPr marL="342900" indent="-342900">
              <a:buAutoNum type="arabicPeriod"/>
            </a:pPr>
            <a:r>
              <a:rPr lang="en-GB" sz="2000" dirty="0"/>
              <a:t>Have an initial list of requirements</a:t>
            </a:r>
          </a:p>
          <a:p>
            <a:pPr marL="342900" indent="-342900">
              <a:buAutoNum type="arabicPeriod"/>
            </a:pPr>
            <a:r>
              <a:rPr lang="en-GB" sz="2000" dirty="0"/>
              <a:t>Agreed on a persona each</a:t>
            </a:r>
          </a:p>
          <a:p>
            <a:pPr marL="342900" indent="-342900">
              <a:buAutoNum type="arabicPeriod"/>
            </a:pPr>
            <a:r>
              <a:rPr lang="en-GB" sz="2000" dirty="0"/>
              <a:t>Have brainstormed potential subsystems</a:t>
            </a:r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AutoNum type="arabicPeriod" startAt="4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82726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D930F-B537-0FC0-8D8A-088D964BF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GB" sz="7200" dirty="0"/>
              <a:t>Questions?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31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02D3B-2269-41A9-FC3A-548DC945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524" y="137922"/>
            <a:ext cx="9849751" cy="1349671"/>
          </a:xfrm>
        </p:spPr>
        <p:txBody>
          <a:bodyPr anchor="b">
            <a:normAutofit/>
          </a:bodyPr>
          <a:lstStyle/>
          <a:p>
            <a:r>
              <a:rPr lang="en-GB" sz="5400" dirty="0"/>
              <a:t>Planning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99474-BD25-6CF9-2274-0A35A5F345A1}"/>
              </a:ext>
            </a:extLst>
          </p:cNvPr>
          <p:cNvSpPr txBox="1">
            <a:spLocks/>
          </p:cNvSpPr>
          <p:nvPr/>
        </p:nvSpPr>
        <p:spPr>
          <a:xfrm>
            <a:off x="1106599" y="1785658"/>
            <a:ext cx="9957641" cy="4300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200" dirty="0"/>
              <a:t>Reminder  - Assignment 1 is due on 9</a:t>
            </a:r>
            <a:r>
              <a:rPr lang="en-GB" sz="2200" baseline="30000" dirty="0"/>
              <a:t>th</a:t>
            </a:r>
            <a:r>
              <a:rPr lang="en-GB" sz="2200" dirty="0"/>
              <a:t> Feb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200" dirty="0"/>
              <a:t>For this you are required to produce a </a:t>
            </a:r>
            <a:r>
              <a:rPr lang="en-GB" sz="2200" dirty="0" err="1"/>
              <a:t>powerpoint</a:t>
            </a:r>
            <a:r>
              <a:rPr lang="en-GB" sz="2200" dirty="0"/>
              <a:t> (in the format specified) to support a presentation you give to your supervisor in Week 4.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200" dirty="0"/>
              <a:t>We expect that you cover: </a:t>
            </a:r>
          </a:p>
          <a:p>
            <a:pPr>
              <a:buFontTx/>
              <a:buChar char="-"/>
            </a:pPr>
            <a:r>
              <a:rPr lang="en-GB" sz="2200" dirty="0"/>
              <a:t>Info about your group</a:t>
            </a:r>
          </a:p>
          <a:p>
            <a:pPr>
              <a:buFontTx/>
              <a:buChar char="-"/>
            </a:pPr>
            <a:r>
              <a:rPr lang="en-GB" sz="2200" dirty="0"/>
              <a:t>Info about your client</a:t>
            </a:r>
          </a:p>
          <a:p>
            <a:pPr>
              <a:buFontTx/>
              <a:buChar char="-"/>
            </a:pPr>
            <a:r>
              <a:rPr lang="en-GB" sz="2200" dirty="0"/>
              <a:t>Info about your intended users</a:t>
            </a:r>
          </a:p>
          <a:p>
            <a:pPr>
              <a:buFontTx/>
              <a:buChar char="-"/>
            </a:pPr>
            <a:r>
              <a:rPr lang="en-GB" sz="2200" dirty="0"/>
              <a:t>Timelines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27532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7B44D-C462-3A07-0E24-98DCA32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GB" sz="3700" dirty="0"/>
              <a:t>Group Info</a:t>
            </a:r>
          </a:p>
        </p:txBody>
      </p:sp>
      <p:grpSp>
        <p:nvGrpSpPr>
          <p:cNvPr id="11273" name="Group 112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1274" name="Rectangle 112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5" name="Rectangle 112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2F5E-4C27-F88E-A895-8910C9B11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0" y="2497890"/>
            <a:ext cx="4559425" cy="3979585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b="1" dirty="0"/>
              <a:t>1. Who is in your group? </a:t>
            </a:r>
          </a:p>
          <a:p>
            <a:pPr marL="0" indent="0">
              <a:buNone/>
            </a:pPr>
            <a:r>
              <a:rPr lang="en-GB" sz="2000" dirty="0"/>
              <a:t>Self explanatory!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2. Who will do what?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Remember – you are working as full stack developers.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3. How you will integrate the work</a:t>
            </a:r>
          </a:p>
          <a:p>
            <a:pPr marL="0" indent="0">
              <a:buNone/>
            </a:pPr>
            <a:r>
              <a:rPr lang="en-GB" sz="1900" dirty="0"/>
              <a:t>Be specific about each persons contribution.</a:t>
            </a:r>
          </a:p>
          <a:p>
            <a:pPr marL="0" indent="0">
              <a:buNone/>
            </a:pPr>
            <a:r>
              <a:rPr lang="en-GB" sz="1900" dirty="0"/>
              <a:t>BUT </a:t>
            </a:r>
          </a:p>
          <a:p>
            <a:pPr marL="0" indent="0">
              <a:buNone/>
            </a:pPr>
            <a:r>
              <a:rPr lang="en-GB" sz="1900" dirty="0"/>
              <a:t>Think about how you will bring these together into a functional system at the end. </a:t>
            </a:r>
          </a:p>
          <a:p>
            <a:endParaRPr lang="en-GB" sz="1900" dirty="0"/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1" name="Rectangle 112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0EF5A28-05FA-94C9-1856-51250413B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6" t="-265" r="14355" b="724"/>
          <a:stretch/>
        </p:blipFill>
        <p:spPr>
          <a:xfrm>
            <a:off x="6041006" y="740576"/>
            <a:ext cx="5368509" cy="53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9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Full Stack Development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B645-A050-0C5C-5FD0-4F264E25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Each subsystem should have a ‘slice of functionality’.  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Should be splitting by function rather than by element.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Everyone should input into all elements such as the database, the user interface.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Also means </a:t>
            </a:r>
            <a:r>
              <a:rPr lang="en-GB" sz="2400" b="1" dirty="0"/>
              <a:t>all </a:t>
            </a:r>
            <a:r>
              <a:rPr lang="en-GB" sz="2400" dirty="0"/>
              <a:t>team members should be at the client meeting. </a:t>
            </a:r>
          </a:p>
        </p:txBody>
      </p:sp>
    </p:spTree>
    <p:extLst>
      <p:ext uri="{BB962C8B-B14F-4D97-AF65-F5344CB8AC3E}">
        <p14:creationId xmlns:p14="http://schemas.microsoft.com/office/powerpoint/2010/main" val="110918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Integration is Key!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B645-A050-0C5C-5FD0-4F264E25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You need to plan how to integrate those subsystems.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You all created something – how do you bring it together and ensure it’s functional?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Deadlines become important – when will you bring it together?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How will you know you’re on track?</a:t>
            </a:r>
          </a:p>
        </p:txBody>
      </p:sp>
    </p:spTree>
    <p:extLst>
      <p:ext uri="{BB962C8B-B14F-4D97-AF65-F5344CB8AC3E}">
        <p14:creationId xmlns:p14="http://schemas.microsoft.com/office/powerpoint/2010/main" val="113795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Tasks / Deadlines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B645-A050-0C5C-5FD0-4F264E25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We want to see that you’ve considered what is viable in the timeframe.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We want to see some kind of plan – either Gantt chart or similar.</a:t>
            </a:r>
          </a:p>
        </p:txBody>
      </p:sp>
    </p:spTree>
    <p:extLst>
      <p:ext uri="{BB962C8B-B14F-4D97-AF65-F5344CB8AC3E}">
        <p14:creationId xmlns:p14="http://schemas.microsoft.com/office/powerpoint/2010/main" val="3958810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7B44D-C462-3A07-0E24-98DCA32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GB" sz="3700" dirty="0"/>
              <a:t>Visualising Plans</a:t>
            </a:r>
          </a:p>
        </p:txBody>
      </p:sp>
      <p:grpSp>
        <p:nvGrpSpPr>
          <p:cNvPr id="11273" name="Group 112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1274" name="Rectangle 112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5" name="Rectangle 112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2F5E-4C27-F88E-A895-8910C9B11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0" y="2497890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/>
              <a:t>Several Options: </a:t>
            </a:r>
          </a:p>
          <a:p>
            <a:pPr marL="457200" indent="-457200">
              <a:buAutoNum type="arabicPeriod"/>
            </a:pPr>
            <a:r>
              <a:rPr lang="en-GB" sz="2000" dirty="0"/>
              <a:t>Gantt Chart</a:t>
            </a:r>
          </a:p>
          <a:p>
            <a:pPr marL="457200" indent="-457200">
              <a:buAutoNum type="arabicPeriod"/>
            </a:pPr>
            <a:r>
              <a:rPr lang="en-GB" sz="2000" dirty="0"/>
              <a:t>Scrum board</a:t>
            </a:r>
          </a:p>
          <a:p>
            <a:pPr marL="457200" indent="-457200">
              <a:buAutoNum type="arabicPeriod"/>
            </a:pPr>
            <a:r>
              <a:rPr lang="en-GB" sz="2000" dirty="0"/>
              <a:t>Kanban board</a:t>
            </a:r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1" name="Rectangle 112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Buy Kanban EV - Board Games - Eagle-Gryphon Games">
            <a:extLst>
              <a:ext uri="{FF2B5EF4-FFF2-40B4-BE49-F238E27FC236}">
                <a16:creationId xmlns:a16="http://schemas.microsoft.com/office/drawing/2014/main" id="{26FF3B6C-BCC2-F431-DFF0-649E5E49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90822"/>
            <a:ext cx="5276356" cy="527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55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13D7-DBE6-5501-793B-A4314724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 dirty="0"/>
              <a:t>Gantt Chart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B645-A050-0C5C-5FD0-4F264E25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5139054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Rows visualise length of time tasks take.</a:t>
            </a:r>
          </a:p>
          <a:p>
            <a:pPr marL="0" indent="0">
              <a:buNone/>
            </a:pPr>
            <a:r>
              <a:rPr lang="en-GB" sz="2400" dirty="0"/>
              <a:t>Colours denote timeframes / tasks.  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6146" name="Picture 2" descr="11 Gantt Chart Examples and Templates For Project Management">
            <a:extLst>
              <a:ext uri="{FF2B5EF4-FFF2-40B4-BE49-F238E27FC236}">
                <a16:creationId xmlns:a16="http://schemas.microsoft.com/office/drawing/2014/main" id="{9C5E494D-F94C-795D-0CDE-12111EAE5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47" y="2384996"/>
            <a:ext cx="4723934" cy="365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43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5247</TotalTime>
  <Words>1001</Words>
  <Application>Microsoft Macintosh PowerPoint</Application>
  <PresentationFormat>Widescreen</PresentationFormat>
  <Paragraphs>171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Azo Sans</vt:lpstr>
      <vt:lpstr>Calibri</vt:lpstr>
      <vt:lpstr>Calibri Light</vt:lpstr>
      <vt:lpstr>Open Sans</vt:lpstr>
      <vt:lpstr>Office Theme</vt:lpstr>
      <vt:lpstr>KV6002  Week 2 – Planning &amp; Interviewing Clients</vt:lpstr>
      <vt:lpstr>KV6002 Team Project and Professionalism – Week 1</vt:lpstr>
      <vt:lpstr>Planning Expectations</vt:lpstr>
      <vt:lpstr>Group Info</vt:lpstr>
      <vt:lpstr>Full Stack Development</vt:lpstr>
      <vt:lpstr>Integration is Key!</vt:lpstr>
      <vt:lpstr>Tasks / Deadlines</vt:lpstr>
      <vt:lpstr>Visualising Plans</vt:lpstr>
      <vt:lpstr>Gantt Chart</vt:lpstr>
      <vt:lpstr>Gantt Chart – Positives / Negatives</vt:lpstr>
      <vt:lpstr>Scrum Board</vt:lpstr>
      <vt:lpstr>Scrum Board – Positives / Negatives</vt:lpstr>
      <vt:lpstr>Kanban Board</vt:lpstr>
      <vt:lpstr>Kanban Board – Positives / Negatives</vt:lpstr>
      <vt:lpstr>Kanban vs Scrum?</vt:lpstr>
      <vt:lpstr>Personas</vt:lpstr>
      <vt:lpstr>Why Personas?</vt:lpstr>
      <vt:lpstr>I know who I’m developing for</vt:lpstr>
      <vt:lpstr>Interviewing Clients</vt:lpstr>
      <vt:lpstr>Open Ended Questions</vt:lpstr>
      <vt:lpstr>Clear Notes</vt:lpstr>
      <vt:lpstr>Getting Clarification</vt:lpstr>
      <vt:lpstr>Making Suggestions</vt:lpstr>
      <vt:lpstr>Week 3 expectations.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Nicholson (PGR)</dc:creator>
  <cp:lastModifiedBy>Rebecca Nicholson</cp:lastModifiedBy>
  <cp:revision>41</cp:revision>
  <dcterms:created xsi:type="dcterms:W3CDTF">2022-11-22T14:04:00Z</dcterms:created>
  <dcterms:modified xsi:type="dcterms:W3CDTF">2023-02-02T16:21:37Z</dcterms:modified>
</cp:coreProperties>
</file>